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Lexend Black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exendBlack-bold.fntdata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2cadefca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2cadefca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19a037fb2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d19a037fb2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149" name="Google Shape;149;g1d19a037fb2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19a037fb2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d19a037fb2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159" name="Google Shape;159;g1d19a037fb2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19a037fb2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d19a037fb2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169" name="Google Shape;169;g1d19a037fb2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cf7a0259c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cf7a0259c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179" name="Google Shape;179;g1cf7a0259c5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cf0f93737d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cf0f93737d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195" name="Google Shape;195;g1cf0f93737d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1e49f1c0d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21e49f1c0d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211" name="Google Shape;211;g221e49f1c0d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19a037fb2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d19a037fb2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225" name="Google Shape;225;g1d19a037fb2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d19a037fb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d19a037fb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245" name="Google Shape;245;g1d19a037fb2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19a037fb2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d19a037fb2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259" name="Google Shape;259;g1d19a037fb2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f0f93737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cf0f93737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269" name="Google Shape;269;g1cf0f93737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2cadefca4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1d2cadefca4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 1933, experiments in Germany by Adolf Rohrbach resulted in a paddle-wheel wing arrangement.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Oscillating winglets went from positive to negative angles of attack during each revolution to create lift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Their eccentric mounting would, in theory, produce nearly any combination of horizontal and vertical (Arndt) forces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But the foreign aviation journals of the time casted doubt on the soundness of the design which meant that funding for the project could not be raised.</a:t>
            </a:r>
            <a:endParaRPr/>
          </a:p>
        </p:txBody>
      </p:sp>
      <p:sp>
        <p:nvSpPr>
          <p:cNvPr id="69" name="Google Shape;69;g1d2cadefca4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f0f93737d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cf0f93737d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279" name="Google Shape;279;g1cf0f93737d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cf0f93737d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cf0f93737d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290" name="Google Shape;290;g1cf0f93737d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f0f93737d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cf0f93737d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303" name="Google Shape;303;g1cf0f93737d_0_2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5dfa098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5dfa098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5dfa0985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5dfa0985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ec6db8a5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f5ec6db8a5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333" name="Google Shape;333;g1f5ec6db8a5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24347eb9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224347eb9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342" name="Google Shape;342;g2224347eb9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5ec6db8a5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f5ec6db8a5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351" name="Google Shape;351;g1f5ec6db8a5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19a037fb2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1d19a037fb2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362" name="Google Shape;362;g1d19a037fb2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19a037fb2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d19a037fb2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373" name="Google Shape;373;g1d19a037fb2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5ec6db8a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f5ec6db8a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1f5ec6db8a5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d19a037fb2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d19a037fb2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384" name="Google Shape;384;g1d19a037fb2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19a037fb2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d19a037fb2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393" name="Google Shape;393;g1d19a037fb2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19a037fb2_0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d19a037fb2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402" name="Google Shape;402;g1d19a037fb2_0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1ff39c056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21ff39c056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411" name="Google Shape;411;g221ff39c056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1ff39c056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21ff39c056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424" name="Google Shape;424;g221ff39c056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1ff39c056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21ff39c056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436" name="Google Shape;436;g221ff39c056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1ff39c056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221ff39c056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448" name="Google Shape;448;g221ff39c056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21ff39c056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21ff39c056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459" name="Google Shape;459;g221ff39c056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d19a037fb2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d19a037fb2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468" name="Google Shape;468;g1d19a037fb2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d19a037fb2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d19a037fb2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478" name="Google Shape;478;g1d19a037fb2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2cadefca4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d2cadefca4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1d2cadefca4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d2cadefca4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d2cadefca4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2cadefca4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1d2cadefca4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2cadefca4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1d2cadefca4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d2cadefca4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1d2cadefca4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5ec6db8a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1f5ec6db8a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d2cadefca4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1d2cadefca4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2cadefca4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1d2cadefca4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2cadefca4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d2cadefca4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112" name="Google Shape;112;g1d2cadefca4_0_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2cadefca4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d2cadefca4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121" name="Google Shape;121;g1d2cadefca4_0_4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19a037fb2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d19a037fb2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130" name="Google Shape;130;g1d19a037fb2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19a037fb2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d19a037fb2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Thrust determination using Testing Rig	Parts to be manufactured by 3D Printing	URANS Solver	ANSYS Fluent for CFD Simulation</a:t>
            </a:r>
            <a:endParaRPr/>
          </a:p>
        </p:txBody>
      </p:sp>
      <p:sp>
        <p:nvSpPr>
          <p:cNvPr id="139" name="Google Shape;139;g1d19a037fb2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3.jpg"/><Relationship Id="rId5" Type="http://schemas.openxmlformats.org/officeDocument/2006/relationships/image" Target="../media/image19.png"/><Relationship Id="rId6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20.png"/><Relationship Id="rId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8.jp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QR7ngtDkKY0ewZ4HC8Z7zO1-wDQCeIus/view" TargetMode="External"/><Relationship Id="rId4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S6PLB3eKupjZipYFuDIL74xrhlXX8qGl/view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oi.org/10.4050/jahs.58.042005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ui.adsabs.harvard.edu/abs/2022MS&amp;E.1226a2039C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dself.dsl.pipex.com/museum/transport/cyclogyro/cyclogyro.htm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openfoamwiki.net/index.php/OpenFOAM_guide/The_PIMPLE_algorithm_in_OpenFOAM" TargetMode="External"/><Relationship Id="rId4" Type="http://schemas.openxmlformats.org/officeDocument/2006/relationships/hyperlink" Target="https://www.simscale.com/forum/t/cfd-pimple-algorithm/81418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" y="744237"/>
            <a:ext cx="91440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TRIBHUVAN UNIVERSITY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INSTITUTE OF ENGINEERING 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THAPATHALI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Automobile and Mechanical Engineering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82847" y="2002191"/>
            <a:ext cx="45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on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0" y="2234500"/>
            <a:ext cx="914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Design and Development of Cyclorotor for </a:t>
            </a: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Parametric Study of Thrust Vectoring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911900" y="3188800"/>
            <a:ext cx="7723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Kandel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(THA075BME003)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Milan Dhami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(THA075BME019)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Ringjing Tamang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(THA075BME030)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Rohit Pati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(THA075BME031)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 - Er.Biman Rimal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425" y="103075"/>
            <a:ext cx="641150" cy="6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521175" y="120844"/>
            <a:ext cx="4116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.	Cyclorotor Design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747" y="921774"/>
            <a:ext cx="5430500" cy="30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333900" y="4028600"/>
            <a:ext cx="2476200" cy="4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Cyclorotor 3D Model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521175" y="120844"/>
            <a:ext cx="4116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5.	Test Rig Design</a:t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2620375" y="4028600"/>
            <a:ext cx="3291900" cy="4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 of Test Rig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859119"/>
            <a:ext cx="67818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521175" y="120844"/>
            <a:ext cx="4116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5.	Test Rig Design</a:t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4051500" y="4047325"/>
            <a:ext cx="1041000" cy="4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Rig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575" y="811769"/>
            <a:ext cx="4212851" cy="317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521175" y="120850"/>
            <a:ext cx="6204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6.	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Material and Components Selection</a:t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75" y="575311"/>
            <a:ext cx="1908625" cy="190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amp, light&#10;&#10;Description automatically generated"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950" y="575312"/>
            <a:ext cx="1968250" cy="19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1976338" y="2483925"/>
            <a:ext cx="15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PLA Filament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5619788" y="2340900"/>
            <a:ext cx="17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Aluminum Tubes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971" y="2980409"/>
            <a:ext cx="1968250" cy="14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1945450" y="4407375"/>
            <a:ext cx="159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Carbon Fiber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ates PowerGrip GT2 161014MGT40 Timing belt | Gold Jewelry | Italian Gold Inc" id="190" name="Google Shape;1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3550" y="2739575"/>
            <a:ext cx="1908625" cy="19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5149013" y="4301075"/>
            <a:ext cx="3077700" cy="46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GT Timing Belt 6mm width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7"/>
          <p:cNvSpPr txBox="1"/>
          <p:nvPr>
            <p:ph type="title"/>
          </p:nvPr>
        </p:nvSpPr>
        <p:spPr>
          <a:xfrm>
            <a:off x="521175" y="120850"/>
            <a:ext cx="62139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6.	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Material and Components Selection</a:t>
            </a:r>
            <a:endParaRPr sz="2820"/>
          </a:p>
        </p:txBody>
      </p:sp>
      <p:sp>
        <p:nvSpPr>
          <p:cNvPr id="199" name="Google Shape;199;p27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616500" y="2227650"/>
            <a:ext cx="21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Brushless DC Motor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atlogix A2212/13T 1400 KV BLDC Airplane Outrunner Brushless Motor - Buy Matlogix A2212/13T 1400 ..."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20875" y="348225"/>
            <a:ext cx="1748225" cy="203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stethoscope&#10;&#10;Description automatically generated with medium confidence"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175" y="503625"/>
            <a:ext cx="17240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ircuit board&#10;&#10;Description automatically generated with low confidence" id="203" name="Google Shape;2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9800" y="2628401"/>
            <a:ext cx="1870375" cy="187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electronics&#10;&#10;Description automatically generated" id="204" name="Google Shape;20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6313" y="2330369"/>
            <a:ext cx="18097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5186000" y="2227650"/>
            <a:ext cx="34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ESC (Electronic Speed Controller)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1335700" y="4140125"/>
            <a:ext cx="2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LiPo Battery 2200 mAh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6537650" y="4140125"/>
            <a:ext cx="13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Servo Tester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521175" y="120850"/>
            <a:ext cx="62139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Material and Components Selection</a:t>
            </a:r>
            <a:endParaRPr sz="2820"/>
          </a:p>
        </p:txBody>
      </p:sp>
      <p:sp>
        <p:nvSpPr>
          <p:cNvPr id="215" name="Google Shape;215;p28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1282000" y="2888075"/>
            <a:ext cx="134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Load Cell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6475500" y="2426363"/>
            <a:ext cx="20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HX711 Amplifier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3764250" y="4047825"/>
            <a:ext cx="152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Arduino Uno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-31752" l="0" r="-37211" t="0"/>
          <a:stretch/>
        </p:blipFill>
        <p:spPr>
          <a:xfrm>
            <a:off x="653075" y="792450"/>
            <a:ext cx="2518975" cy="21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907" y="792450"/>
            <a:ext cx="2022168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350" y="2516475"/>
            <a:ext cx="2057400" cy="147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521175" y="120850"/>
            <a:ext cx="5838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Fabrication and Assembly</a:t>
            </a:r>
            <a:endParaRPr sz="2820"/>
          </a:p>
        </p:txBody>
      </p:sp>
      <p:sp>
        <p:nvSpPr>
          <p:cNvPr id="229" name="Google Shape;229;p29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441813" y="2523475"/>
            <a:ext cx="192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Rotor Wheel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5953850" y="2340900"/>
            <a:ext cx="273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NACA 0015 Airfoil Blade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6562100" y="4394850"/>
            <a:ext cx="21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Separator Shaft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75" y="547150"/>
            <a:ext cx="1882540" cy="18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850" y="776650"/>
            <a:ext cx="3089488" cy="16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3550" y="958872"/>
            <a:ext cx="2190475" cy="14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3418288" y="2461825"/>
            <a:ext cx="152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Rod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3849" y="2802600"/>
            <a:ext cx="2463974" cy="159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3550" y="3067281"/>
            <a:ext cx="2360850" cy="133227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2857888" y="4394850"/>
            <a:ext cx="264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Servo Coupler (Outboard)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125" y="2985182"/>
            <a:ext cx="2190600" cy="147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209050" y="4394850"/>
            <a:ext cx="250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Servo Coupler (Inboard)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0"/>
          <p:cNvSpPr txBox="1"/>
          <p:nvPr>
            <p:ph type="title"/>
          </p:nvPr>
        </p:nvSpPr>
        <p:spPr>
          <a:xfrm>
            <a:off x="521175" y="120850"/>
            <a:ext cx="5838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Fabrication and Assembly</a:t>
            </a:r>
            <a:endParaRPr sz="2820"/>
          </a:p>
        </p:txBody>
      </p:sp>
      <p:sp>
        <p:nvSpPr>
          <p:cNvPr id="249" name="Google Shape;249;p30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25" y="731975"/>
            <a:ext cx="2488500" cy="23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975" y="850775"/>
            <a:ext cx="1832050" cy="15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275" y="657169"/>
            <a:ext cx="2850300" cy="276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1243175" y="2910675"/>
            <a:ext cx="17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Pulley Coupler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3146850" y="2910675"/>
            <a:ext cx="28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GT2 Timing Pulley 20 Teeth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5820475" y="3530150"/>
            <a:ext cx="292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GT2 Timing Pulley 60 Teeth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1"/>
          <p:cNvSpPr txBox="1"/>
          <p:nvPr>
            <p:ph type="title"/>
          </p:nvPr>
        </p:nvSpPr>
        <p:spPr>
          <a:xfrm>
            <a:off x="521175" y="120850"/>
            <a:ext cx="5838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Fabrication and Assembly</a:t>
            </a:r>
            <a:endParaRPr sz="2820"/>
          </a:p>
        </p:txBody>
      </p:sp>
      <p:sp>
        <p:nvSpPr>
          <p:cNvPr id="263" name="Google Shape;263;p31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2855150" y="4430300"/>
            <a:ext cx="316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Assembled Model of Cyclorotor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575" y="-61012"/>
            <a:ext cx="3651549" cy="48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2"/>
          <p:cNvSpPr txBox="1"/>
          <p:nvPr>
            <p:ph type="title"/>
          </p:nvPr>
        </p:nvSpPr>
        <p:spPr>
          <a:xfrm>
            <a:off x="521175" y="120850"/>
            <a:ext cx="4466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8.	Simulation of Cyclorotor</a:t>
            </a:r>
            <a:endParaRPr/>
          </a:p>
        </p:txBody>
      </p:sp>
      <p:sp>
        <p:nvSpPr>
          <p:cNvPr id="273" name="Google Shape;273;p32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2"/>
          <p:cNvSpPr txBox="1"/>
          <p:nvPr>
            <p:ph type="title"/>
          </p:nvPr>
        </p:nvSpPr>
        <p:spPr>
          <a:xfrm>
            <a:off x="927900" y="547150"/>
            <a:ext cx="1823400" cy="5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Simulation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628650" y="1210244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simulations were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different pitching angle.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							OpenFOAM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Solver								PimpleFOAM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conditions: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velocity						(0,0,0)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Kinematic pressure					0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RPM								1400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 of rotation	 (pitching motion)	(0.1,0,0)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999338" y="4259325"/>
            <a:ext cx="332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Rohrbach's Cyclogyro, 1933 (Arndt)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628650" y="103069"/>
            <a:ext cx="339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913" y="2631450"/>
            <a:ext cx="3111126" cy="1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913" y="518575"/>
            <a:ext cx="2436966" cy="1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18750" y="2191200"/>
            <a:ext cx="441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Sverchkov's Samoljot, St-Peterburg, 1909 (Bowers)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850" y="518575"/>
            <a:ext cx="3391502" cy="15528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574598" y="2071450"/>
            <a:ext cx="2490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Schroeder Cyclogyro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1930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9072" y="2571750"/>
            <a:ext cx="3421065" cy="16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725809" y="4259325"/>
            <a:ext cx="2187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CycloTech Gmbh, 2021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521175" y="120850"/>
            <a:ext cx="4466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8.	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Simulation of Cyclorotor</a:t>
            </a:r>
            <a:endParaRPr/>
          </a:p>
        </p:txBody>
      </p:sp>
      <p:sp>
        <p:nvSpPr>
          <p:cNvPr id="283" name="Google Shape;283;p33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33"/>
          <p:cNvSpPr txBox="1"/>
          <p:nvPr>
            <p:ph type="title"/>
          </p:nvPr>
        </p:nvSpPr>
        <p:spPr>
          <a:xfrm>
            <a:off x="628650" y="547150"/>
            <a:ext cx="2677500" cy="5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Mesh Generation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050" y="1061500"/>
            <a:ext cx="4656998" cy="293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>
            <p:ph idx="1" type="body"/>
          </p:nvPr>
        </p:nvSpPr>
        <p:spPr>
          <a:xfrm>
            <a:off x="397275" y="1604325"/>
            <a:ext cx="3584400" cy="21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mesh is refined with different refined spheres.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SnappyHexMesh was used for mesh generation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 were used for rotating mesh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4"/>
          <p:cNvSpPr txBox="1"/>
          <p:nvPr>
            <p:ph type="title"/>
          </p:nvPr>
        </p:nvSpPr>
        <p:spPr>
          <a:xfrm>
            <a:off x="521175" y="120850"/>
            <a:ext cx="4466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8.	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Simulation of Cyclorotor</a:t>
            </a: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4"/>
          <p:cNvSpPr txBox="1"/>
          <p:nvPr>
            <p:ph type="title"/>
          </p:nvPr>
        </p:nvSpPr>
        <p:spPr>
          <a:xfrm>
            <a:off x="628650" y="547150"/>
            <a:ext cx="2677500" cy="5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Mesh Generation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 rotWithShape="1">
          <a:blip r:embed="rId3">
            <a:alphaModFix/>
          </a:blip>
          <a:srcRect b="0" l="23922" r="19349" t="0"/>
          <a:stretch/>
        </p:blipFill>
        <p:spPr>
          <a:xfrm rot="5400000">
            <a:off x="591887" y="929377"/>
            <a:ext cx="2751027" cy="302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949950" y="3858575"/>
            <a:ext cx="20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: Refined Mesh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5183950" y="3638313"/>
            <a:ext cx="260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Magnified View of Mesh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 b="0" l="0" r="6550" t="0"/>
          <a:stretch/>
        </p:blipFill>
        <p:spPr>
          <a:xfrm>
            <a:off x="4017925" y="1043488"/>
            <a:ext cx="4936950" cy="25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521175" y="120850"/>
            <a:ext cx="4466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8.	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Simulation of Cyclorotor</a:t>
            </a:r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35"/>
          <p:cNvSpPr txBox="1"/>
          <p:nvPr>
            <p:ph type="title"/>
          </p:nvPr>
        </p:nvSpPr>
        <p:spPr>
          <a:xfrm>
            <a:off x="899025" y="798975"/>
            <a:ext cx="53073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Post Processing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831275" y="1539875"/>
            <a:ext cx="7437600" cy="28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Extracting the surface from the mesh.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 surface normal.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lift is obtained by multiplying the surface normal with the pressure.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521175" y="120850"/>
            <a:ext cx="4466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.	Simulation of Cyclorotor</a:t>
            </a:r>
            <a:endParaRPr/>
          </a:p>
        </p:txBody>
      </p:sp>
      <p:sp>
        <p:nvSpPr>
          <p:cNvPr id="315" name="Google Shape;315;p36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0" l="2305" r="0" t="0"/>
          <a:stretch/>
        </p:blipFill>
        <p:spPr>
          <a:xfrm>
            <a:off x="105600" y="1392375"/>
            <a:ext cx="4466401" cy="26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3062"/>
            <a:ext cx="4466401" cy="268458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>
            <p:ph type="title"/>
          </p:nvPr>
        </p:nvSpPr>
        <p:spPr>
          <a:xfrm>
            <a:off x="937250" y="462925"/>
            <a:ext cx="3478800" cy="5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937250" y="462925"/>
            <a:ext cx="3478800" cy="5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Simulation results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7"/>
          <p:cNvSpPr txBox="1"/>
          <p:nvPr>
            <p:ph type="title"/>
          </p:nvPr>
        </p:nvSpPr>
        <p:spPr>
          <a:xfrm>
            <a:off x="521175" y="120850"/>
            <a:ext cx="4466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.	Simulation of Cyclorotor</a:t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3">
            <a:alphaModFix/>
          </a:blip>
          <a:srcRect b="0" l="2591" r="0" t="0"/>
          <a:stretch/>
        </p:blipFill>
        <p:spPr>
          <a:xfrm>
            <a:off x="4610600" y="1193675"/>
            <a:ext cx="4508225" cy="278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4">
            <a:alphaModFix/>
          </a:blip>
          <a:srcRect b="0" l="2704" r="0" t="0"/>
          <a:stretch/>
        </p:blipFill>
        <p:spPr>
          <a:xfrm>
            <a:off x="105600" y="1192163"/>
            <a:ext cx="4466401" cy="275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8"/>
          <p:cNvSpPr txBox="1"/>
          <p:nvPr>
            <p:ph type="title"/>
          </p:nvPr>
        </p:nvSpPr>
        <p:spPr>
          <a:xfrm>
            <a:off x="521175" y="120850"/>
            <a:ext cx="3623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Experimental Test</a:t>
            </a:r>
            <a:endParaRPr sz="2820"/>
          </a:p>
        </p:txBody>
      </p:sp>
      <p:sp>
        <p:nvSpPr>
          <p:cNvPr id="337" name="Google Shape;337;p38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p38" title="0-02-03-eb0da3a7d0ae58a5b69f471426ed93670cd09613e1c5c2161f3a3ab7258b896a_2d3083016b73931c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787" y="502500"/>
            <a:ext cx="7472026" cy="446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9"/>
          <p:cNvSpPr txBox="1"/>
          <p:nvPr>
            <p:ph type="title"/>
          </p:nvPr>
        </p:nvSpPr>
        <p:spPr>
          <a:xfrm>
            <a:off x="521175" y="120850"/>
            <a:ext cx="4530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9.	Experimental Test Setup</a:t>
            </a:r>
            <a:endParaRPr sz="2820"/>
          </a:p>
        </p:txBody>
      </p:sp>
      <p:sp>
        <p:nvSpPr>
          <p:cNvPr id="346" name="Google Shape;346;p39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50" y="657175"/>
            <a:ext cx="5702290" cy="42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0"/>
          <p:cNvSpPr txBox="1"/>
          <p:nvPr>
            <p:ph type="title"/>
          </p:nvPr>
        </p:nvSpPr>
        <p:spPr>
          <a:xfrm>
            <a:off x="521175" y="120850"/>
            <a:ext cx="3623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Experimental Test</a:t>
            </a:r>
            <a:endParaRPr sz="2820"/>
          </a:p>
        </p:txBody>
      </p:sp>
      <p:sp>
        <p:nvSpPr>
          <p:cNvPr id="355" name="Google Shape;355;p40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00" y="856344"/>
            <a:ext cx="73247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>
            <p:ph type="title"/>
          </p:nvPr>
        </p:nvSpPr>
        <p:spPr>
          <a:xfrm>
            <a:off x="663450" y="3932925"/>
            <a:ext cx="78171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Coordinate System of the System (left) Coordinate System for Phase Angle (right)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40"/>
          <p:cNvSpPr txBox="1"/>
          <p:nvPr>
            <p:ph type="title"/>
          </p:nvPr>
        </p:nvSpPr>
        <p:spPr>
          <a:xfrm>
            <a:off x="955975" y="462900"/>
            <a:ext cx="3478800" cy="5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Coordinate System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1"/>
          <p:cNvSpPr txBox="1"/>
          <p:nvPr>
            <p:ph type="title"/>
          </p:nvPr>
        </p:nvSpPr>
        <p:spPr>
          <a:xfrm>
            <a:off x="521175" y="120850"/>
            <a:ext cx="3623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Experimental Test</a:t>
            </a:r>
            <a:endParaRPr sz="2820"/>
          </a:p>
        </p:txBody>
      </p:sp>
      <p:sp>
        <p:nvSpPr>
          <p:cNvPr id="366" name="Google Shape;366;p41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425" y="1132925"/>
            <a:ext cx="4292476" cy="34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 rotWithShape="1">
          <a:blip r:embed="rId4">
            <a:alphaModFix/>
          </a:blip>
          <a:srcRect b="0" l="0" r="5820" t="0"/>
          <a:stretch/>
        </p:blipFill>
        <p:spPr>
          <a:xfrm>
            <a:off x="177100" y="1132925"/>
            <a:ext cx="4497326" cy="34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>
            <p:ph type="title"/>
          </p:nvPr>
        </p:nvSpPr>
        <p:spPr>
          <a:xfrm>
            <a:off x="965325" y="500325"/>
            <a:ext cx="3478800" cy="5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Experimental Results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2"/>
          <p:cNvSpPr txBox="1"/>
          <p:nvPr>
            <p:ph type="title"/>
          </p:nvPr>
        </p:nvSpPr>
        <p:spPr>
          <a:xfrm>
            <a:off x="521175" y="120850"/>
            <a:ext cx="3623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Experimental Test</a:t>
            </a:r>
            <a:endParaRPr sz="2820"/>
          </a:p>
        </p:txBody>
      </p:sp>
      <p:sp>
        <p:nvSpPr>
          <p:cNvPr id="377" name="Google Shape;377;p42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425" y="1147950"/>
            <a:ext cx="4737576" cy="284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 rotWithShape="1">
          <a:blip r:embed="rId4">
            <a:alphaModFix/>
          </a:blip>
          <a:srcRect b="0" l="2389" r="5351" t="0"/>
          <a:stretch/>
        </p:blipFill>
        <p:spPr>
          <a:xfrm>
            <a:off x="108550" y="1169938"/>
            <a:ext cx="4297875" cy="28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>
            <p:ph type="title"/>
          </p:nvPr>
        </p:nvSpPr>
        <p:spPr>
          <a:xfrm>
            <a:off x="965325" y="500325"/>
            <a:ext cx="3478800" cy="5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Experimental Results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628650" y="103069"/>
            <a:ext cx="339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6" title="Pitching Mo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50" y="103075"/>
            <a:ext cx="8775600" cy="49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3"/>
          <p:cNvSpPr txBox="1"/>
          <p:nvPr>
            <p:ph type="title"/>
          </p:nvPr>
        </p:nvSpPr>
        <p:spPr>
          <a:xfrm>
            <a:off x="521175" y="120850"/>
            <a:ext cx="3633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Conclusion</a:t>
            </a:r>
            <a:endParaRPr sz="2820"/>
          </a:p>
        </p:txBody>
      </p:sp>
      <p:sp>
        <p:nvSpPr>
          <p:cNvPr id="388" name="Google Shape;388;p43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350" y="754563"/>
            <a:ext cx="6505310" cy="391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4"/>
          <p:cNvSpPr txBox="1"/>
          <p:nvPr>
            <p:ph type="title"/>
          </p:nvPr>
        </p:nvSpPr>
        <p:spPr>
          <a:xfrm>
            <a:off x="521175" y="120850"/>
            <a:ext cx="3633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Conclusion</a:t>
            </a:r>
            <a:endParaRPr sz="2820"/>
          </a:p>
        </p:txBody>
      </p:sp>
      <p:sp>
        <p:nvSpPr>
          <p:cNvPr id="397" name="Google Shape;397;p44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613" y="669094"/>
            <a:ext cx="7382777" cy="380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45"/>
          <p:cNvSpPr txBox="1"/>
          <p:nvPr>
            <p:ph type="title"/>
          </p:nvPr>
        </p:nvSpPr>
        <p:spPr>
          <a:xfrm>
            <a:off x="521175" y="120850"/>
            <a:ext cx="3633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Conclusion</a:t>
            </a:r>
            <a:endParaRPr sz="2820"/>
          </a:p>
        </p:txBody>
      </p:sp>
      <p:sp>
        <p:nvSpPr>
          <p:cNvPr id="406" name="Google Shape;406;p45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350" y="699550"/>
            <a:ext cx="6505310" cy="391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46"/>
          <p:cNvSpPr txBox="1"/>
          <p:nvPr>
            <p:ph type="title"/>
          </p:nvPr>
        </p:nvSpPr>
        <p:spPr>
          <a:xfrm>
            <a:off x="521175" y="120850"/>
            <a:ext cx="3633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10.	Conclusion</a:t>
            </a:r>
            <a:endParaRPr sz="2820"/>
          </a:p>
        </p:txBody>
      </p:sp>
      <p:sp>
        <p:nvSpPr>
          <p:cNvPr id="415" name="Google Shape;415;p46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46"/>
          <p:cNvSpPr txBox="1"/>
          <p:nvPr>
            <p:ph type="title"/>
          </p:nvPr>
        </p:nvSpPr>
        <p:spPr>
          <a:xfrm>
            <a:off x="521175" y="547150"/>
            <a:ext cx="32772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Thrust Vector Pattern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7" name="Google Shape;417;p46"/>
          <p:cNvPicPr preferRelativeResize="0"/>
          <p:nvPr/>
        </p:nvPicPr>
        <p:blipFill rotWithShape="1">
          <a:blip r:embed="rId3">
            <a:alphaModFix/>
          </a:blip>
          <a:srcRect b="0" l="-2016" r="7363" t="0"/>
          <a:stretch/>
        </p:blipFill>
        <p:spPr>
          <a:xfrm>
            <a:off x="67175" y="1160850"/>
            <a:ext cx="4395525" cy="28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/>
          <p:cNvPicPr preferRelativeResize="0"/>
          <p:nvPr/>
        </p:nvPicPr>
        <p:blipFill rotWithShape="1">
          <a:blip r:embed="rId4">
            <a:alphaModFix/>
          </a:blip>
          <a:srcRect b="0" l="2591" r="0" t="0"/>
          <a:stretch/>
        </p:blipFill>
        <p:spPr>
          <a:xfrm>
            <a:off x="4479037" y="1147950"/>
            <a:ext cx="4614612" cy="28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>
            <p:ph type="title"/>
          </p:nvPr>
        </p:nvSpPr>
        <p:spPr>
          <a:xfrm>
            <a:off x="1305538" y="4094250"/>
            <a:ext cx="19188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Experimental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46"/>
          <p:cNvSpPr txBox="1"/>
          <p:nvPr>
            <p:ph type="title"/>
          </p:nvPr>
        </p:nvSpPr>
        <p:spPr>
          <a:xfrm>
            <a:off x="5826925" y="3995550"/>
            <a:ext cx="19188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Theoretical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7"/>
          <p:cNvSpPr txBox="1"/>
          <p:nvPr>
            <p:ph type="title"/>
          </p:nvPr>
        </p:nvSpPr>
        <p:spPr>
          <a:xfrm>
            <a:off x="521175" y="120850"/>
            <a:ext cx="3633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10.	Conclusion</a:t>
            </a:r>
            <a:endParaRPr sz="2820"/>
          </a:p>
        </p:txBody>
      </p:sp>
      <p:sp>
        <p:nvSpPr>
          <p:cNvPr id="428" name="Google Shape;428;p47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47"/>
          <p:cNvSpPr txBox="1"/>
          <p:nvPr>
            <p:ph type="title"/>
          </p:nvPr>
        </p:nvSpPr>
        <p:spPr>
          <a:xfrm>
            <a:off x="521175" y="547150"/>
            <a:ext cx="32772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Thrust Vector Pattern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0" name="Google Shape;4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5325"/>
            <a:ext cx="2630665" cy="23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00" y="1445325"/>
            <a:ext cx="3429325" cy="27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6001" y="1838100"/>
            <a:ext cx="3508000" cy="21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48"/>
          <p:cNvSpPr txBox="1"/>
          <p:nvPr>
            <p:ph type="title"/>
          </p:nvPr>
        </p:nvSpPr>
        <p:spPr>
          <a:xfrm>
            <a:off x="521175" y="120850"/>
            <a:ext cx="3633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10.	Conclusion</a:t>
            </a:r>
            <a:endParaRPr sz="2820"/>
          </a:p>
        </p:txBody>
      </p:sp>
      <p:sp>
        <p:nvSpPr>
          <p:cNvPr id="440" name="Google Shape;440;p48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48"/>
          <p:cNvSpPr txBox="1"/>
          <p:nvPr>
            <p:ph type="title"/>
          </p:nvPr>
        </p:nvSpPr>
        <p:spPr>
          <a:xfrm>
            <a:off x="521175" y="547150"/>
            <a:ext cx="32772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Thrust Vector Pattern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5" y="1384671"/>
            <a:ext cx="2899875" cy="23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800" y="1429125"/>
            <a:ext cx="2507175" cy="228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900" y="1303062"/>
            <a:ext cx="2899875" cy="253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49"/>
          <p:cNvSpPr txBox="1"/>
          <p:nvPr>
            <p:ph type="title"/>
          </p:nvPr>
        </p:nvSpPr>
        <p:spPr>
          <a:xfrm>
            <a:off x="521175" y="120850"/>
            <a:ext cx="3633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10.	Conclusion</a:t>
            </a:r>
            <a:endParaRPr sz="2820"/>
          </a:p>
        </p:txBody>
      </p:sp>
      <p:sp>
        <p:nvSpPr>
          <p:cNvPr id="452" name="Google Shape;452;p49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49"/>
          <p:cNvSpPr txBox="1"/>
          <p:nvPr>
            <p:ph type="title"/>
          </p:nvPr>
        </p:nvSpPr>
        <p:spPr>
          <a:xfrm>
            <a:off x="521175" y="547150"/>
            <a:ext cx="32772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Thrust Vector Pattern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4" name="Google Shape;4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5" y="1607275"/>
            <a:ext cx="4225576" cy="23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200" y="1238974"/>
            <a:ext cx="3752475" cy="26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50"/>
          <p:cNvSpPr txBox="1"/>
          <p:nvPr>
            <p:ph type="title"/>
          </p:nvPr>
        </p:nvSpPr>
        <p:spPr>
          <a:xfrm>
            <a:off x="521175" y="120850"/>
            <a:ext cx="3633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10.	Conclusion</a:t>
            </a:r>
            <a:endParaRPr sz="2820"/>
          </a:p>
        </p:txBody>
      </p:sp>
      <p:sp>
        <p:nvSpPr>
          <p:cNvPr id="463" name="Google Shape;463;p50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50"/>
          <p:cNvSpPr txBox="1"/>
          <p:nvPr>
            <p:ph type="title"/>
          </p:nvPr>
        </p:nvSpPr>
        <p:spPr>
          <a:xfrm>
            <a:off x="993150" y="875325"/>
            <a:ext cx="6471300" cy="287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Direction of thrust is nearly opposite in direction to the phase angle.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51"/>
          <p:cNvSpPr txBox="1"/>
          <p:nvPr>
            <p:ph type="title"/>
          </p:nvPr>
        </p:nvSpPr>
        <p:spPr>
          <a:xfrm>
            <a:off x="521175" y="120850"/>
            <a:ext cx="45963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Problems &amp; Limitations</a:t>
            </a:r>
            <a:endParaRPr sz="2820"/>
          </a:p>
        </p:txBody>
      </p:sp>
      <p:sp>
        <p:nvSpPr>
          <p:cNvPr id="472" name="Google Shape;472;p51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51"/>
          <p:cNvSpPr txBox="1"/>
          <p:nvPr>
            <p:ph type="title"/>
          </p:nvPr>
        </p:nvSpPr>
        <p:spPr>
          <a:xfrm>
            <a:off x="831275" y="798975"/>
            <a:ext cx="32772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Problems Encountered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51"/>
          <p:cNvSpPr txBox="1"/>
          <p:nvPr>
            <p:ph idx="1" type="body"/>
          </p:nvPr>
        </p:nvSpPr>
        <p:spPr>
          <a:xfrm>
            <a:off x="831275" y="1398075"/>
            <a:ext cx="7437600" cy="298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Failure of 3D printed parts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 design for each control rod required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Excessive vibration at natural frequency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52"/>
          <p:cNvSpPr txBox="1"/>
          <p:nvPr>
            <p:ph type="title"/>
          </p:nvPr>
        </p:nvSpPr>
        <p:spPr>
          <a:xfrm>
            <a:off x="521175" y="120850"/>
            <a:ext cx="45963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.	Problems &amp; Limitations</a:t>
            </a:r>
            <a:endParaRPr sz="2820"/>
          </a:p>
        </p:txBody>
      </p:sp>
      <p:sp>
        <p:nvSpPr>
          <p:cNvPr id="482" name="Google Shape;482;p52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52"/>
          <p:cNvSpPr txBox="1"/>
          <p:nvPr>
            <p:ph type="title"/>
          </p:nvPr>
        </p:nvSpPr>
        <p:spPr>
          <a:xfrm>
            <a:off x="831275" y="798975"/>
            <a:ext cx="1976100" cy="59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52"/>
          <p:cNvSpPr txBox="1"/>
          <p:nvPr>
            <p:ph idx="1" type="body"/>
          </p:nvPr>
        </p:nvSpPr>
        <p:spPr>
          <a:xfrm>
            <a:off x="831275" y="1539875"/>
            <a:ext cx="7437600" cy="28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Limited to ongoing research.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Validation of our result shall be done by comparing it with the results from simulation.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Conventional control mechanism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RPM limitation due to resonant vibration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2021546" y="4010850"/>
            <a:ext cx="5100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Cyclorotor (Shrestha, Benedict and Hrishikeshavan)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628650" y="103069"/>
            <a:ext cx="339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113" y="702006"/>
            <a:ext cx="3987771" cy="3125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idx="1" type="body"/>
          </p:nvPr>
        </p:nvSpPr>
        <p:spPr>
          <a:xfrm>
            <a:off x="534075" y="546994"/>
            <a:ext cx="79812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Benedict, Moble, et al. "Development of a Quad Cycloidal-Rotor Unmanned Aerial Vehicle."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the American Helicopter Society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61.2 (2016): 1-12.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Benedict, Moble, Inderjit Chopra and R. Gupta. "Design, Development and Open-Loop Flight-Testig of a Twin-Rotot Cyclocopter."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the American Helicopter Society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58 (2013): 1-10. &lt;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https://doi.org/10.4050/jahs.58.042005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.&gt;.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Benedict, Moble, Tejaswi Jarugumilli and Inderjit Chopra. "Effect of Rotor Geometry and Blade Kinematics on Cycloidal Rotor Hover Performance."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Aircraft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50 (2013): 1340-1352.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Bowers, Peter M.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ROTOPLAN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8 June 2013. web. 25 June 2022. &lt;http://www.rotoplan.narod.ru/history_e.htm&gt;.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53"/>
          <p:cNvSpPr txBox="1"/>
          <p:nvPr>
            <p:ph type="title"/>
          </p:nvPr>
        </p:nvSpPr>
        <p:spPr>
          <a:xfrm>
            <a:off x="534075" y="166969"/>
            <a:ext cx="2500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12.	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2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53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4"/>
          <p:cNvSpPr txBox="1"/>
          <p:nvPr>
            <p:ph idx="1" type="body"/>
          </p:nvPr>
        </p:nvSpPr>
        <p:spPr>
          <a:xfrm>
            <a:off x="534075" y="546994"/>
            <a:ext cx="7981200" cy="3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Cogan, Shawn and Louis Gagnon. "Numerical Analysis of Cyclorotor Aerodynamic Properties in Hovering State."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 Science and Engineering Conference Series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2022. 012039. &lt;</a:t>
            </a: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https://ui.adsabs.harvard.edu/abs/2022MS&amp;E.1226a2039C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Gagno, Louis, Marco Morandini and Stephane Fournier. "Parametric Optimization of a Cyclogiro Aircraft Design for Efficient Hover with Aeroelastic Considerations."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Applied and Computational Mechanics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7 (2021): 1774-1787.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Hrishikeshavan, Vikram, Moble Benedict and Inderjit Chopra. "Identification of Flight Dynamcis of a Cyclocopter Micro Air Vehicle in Hover."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Aircraft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52 (2014).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54"/>
          <p:cNvSpPr txBox="1"/>
          <p:nvPr>
            <p:ph type="title"/>
          </p:nvPr>
        </p:nvSpPr>
        <p:spPr>
          <a:xfrm>
            <a:off x="534075" y="166969"/>
            <a:ext cx="2500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12.	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2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54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5"/>
          <p:cNvSpPr txBox="1"/>
          <p:nvPr>
            <p:ph idx="1" type="body"/>
          </p:nvPr>
        </p:nvSpPr>
        <p:spPr>
          <a:xfrm>
            <a:off x="534075" y="546994"/>
            <a:ext cx="7981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Jarugumilli, Teja, Inderjit Chopra and Mable Benedict. "Experimental Optimization and Performance Analysis of a MAV Scale Cycloidal Rotor."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49th AIAA Aerospace Sciences Meeting Including the New Horizons Forum and Aerospace Exposition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American Institute of Aeronautics and Astronautics, 2011. 2011-821.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Lee, Ho Yong, Jai Sang Jung and In Seong Hwang. "A New VTOL UAV Cyclocopter with Cycloidal Blades System."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Helicopter Society; 60th annual forum proceedings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Baltimore: American Helicopter Society International, 2004. 1569-1586.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Leger, Jakson A, Jose C Pascoa and Carlos M Xisto. "Anaytical Modeling of a Cyclorotor in Hover State."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Institution of Mechanical Engineers, Part G: Journal of Aerospace Engineering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October: SAGE, 2015. 2163-2177.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55"/>
          <p:cNvSpPr txBox="1"/>
          <p:nvPr>
            <p:ph type="title"/>
          </p:nvPr>
        </p:nvSpPr>
        <p:spPr>
          <a:xfrm>
            <a:off x="534075" y="166969"/>
            <a:ext cx="2500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12.	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2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55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534075" y="546994"/>
            <a:ext cx="79812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Shrestha, Elena, et al. "Development of a Meo-Scale Cycloidal-Rotor Aircraft for Micro Air Vehicle Application."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Micro Air Vehicles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9.3 (2017): 218-231.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—. "Development of Control Strategies and Flight Testing of a Twing-Cyclocopter in Forward Flight."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Helicopter Society 70th Annual Forum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Montreal: American Helicopter Society International, 2014.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YUN, CHUL YONG, et al. "Thrust Control Mechaism of VTOL UAV Cyclocopter with Cycloidal Blades System."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INTELLIGENT MATERIAL SYSTEMS AND STRUCTURES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16.11-12 (2005): 937-943.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Cyclogyros: Planned Paddle-Wheel Aeroplanes, </a:t>
            </a:r>
            <a:r>
              <a:rPr lang="en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www.dself.dsl.pipex.com/museum/transport/cyclogyro/cyclogyro.htm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personal web page, retrieved 5-12-08, 2005.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56"/>
          <p:cNvSpPr txBox="1"/>
          <p:nvPr>
            <p:ph type="title"/>
          </p:nvPr>
        </p:nvSpPr>
        <p:spPr>
          <a:xfrm>
            <a:off x="534075" y="166969"/>
            <a:ext cx="2500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12. 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2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56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type="title"/>
          </p:nvPr>
        </p:nvSpPr>
        <p:spPr>
          <a:xfrm>
            <a:off x="534075" y="166969"/>
            <a:ext cx="2500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12.</a:t>
            </a:r>
            <a:r>
              <a:rPr b="1" lang="en" sz="2820">
                <a:latin typeface="Times New Roman"/>
                <a:ea typeface="Times New Roman"/>
                <a:cs typeface="Times New Roman"/>
                <a:sym typeface="Times New Roman"/>
              </a:rPr>
              <a:t> References</a:t>
            </a:r>
            <a:endParaRPr b="1" sz="2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57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57"/>
          <p:cNvSpPr txBox="1"/>
          <p:nvPr/>
        </p:nvSpPr>
        <p:spPr>
          <a:xfrm>
            <a:off x="646950" y="994875"/>
            <a:ext cx="7850100" cy="4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Donners, L. (2022). </a:t>
            </a:r>
            <a:r>
              <a:rPr i="1" lang="en" sz="18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validation of a cycloidal rotor URANS CFD model and geometric parameter optimization</a:t>
            </a: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(Bachelor's thesis).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Tobias Holzmann ,"</a:t>
            </a:r>
            <a:r>
              <a:rPr lang="en" sz="18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OpenFOAM guide/The PIMPLE algorithm in OpenFOAM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</a:t>
            </a:r>
            <a:r>
              <a:rPr lang="en" sz="1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https://openfoamwiki.net/index.php/OpenFOAM_guide/The_PIMPLE_algorithm_in_OpenFOAM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Simscale Team, “CFD:PIMPLE ALGORITHM” </a:t>
            </a:r>
            <a:r>
              <a:rPr lang="en" sz="1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https://www.simscale.com/forum/t/cfd-pimple-algorithm/81418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Holzmann, T. (2016). Mathematics, numerics, derivations and OpenFOAM®. 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Loeben, Germany: Holzmann CFD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Greenshields, C. J. (2018). OpenFOAM user guide Version 6. 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OpenFOAM Foundation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237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624.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/>
          <p:nvPr>
            <p:ph type="title"/>
          </p:nvPr>
        </p:nvSpPr>
        <p:spPr>
          <a:xfrm>
            <a:off x="628650" y="207463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2800">
                <a:latin typeface="Lexend Black"/>
                <a:ea typeface="Lexend Black"/>
                <a:cs typeface="Lexend Black"/>
                <a:sym typeface="Lexend Black"/>
              </a:rPr>
              <a:t>THANK YOU</a:t>
            </a:r>
            <a:endParaRPr sz="2800"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530" name="Google Shape;530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58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652550" y="1019213"/>
            <a:ext cx="7476000" cy="3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MAIN OBJECTIVE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build and study the thrust vectoring pattern in cyclorotor.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 OBJECTIVES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design and build a viable cyclorotor.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design and build a reliable thrust test rig.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conduct a parametric study on thrust vector of the cyclorotor.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652549" y="120844"/>
            <a:ext cx="2316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 startAt="2"/>
            </a:pP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521175" y="120844"/>
            <a:ext cx="4116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 startAt="3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38" y="547151"/>
            <a:ext cx="7168922" cy="44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455400" y="103069"/>
            <a:ext cx="4116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3.	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628650" y="767551"/>
            <a:ext cx="7886700" cy="36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ASSUMPTIONS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Negligible bending in the blades.</a:t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Flow around the cyclorotor is uniform.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obstruction in airflow caused by the rotor’s lift non-generating parts is neglected.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521175" y="120844"/>
            <a:ext cx="4116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4.	Cyclorotor Design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695750" y="917250"/>
            <a:ext cx="7479600" cy="330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considerations: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Blade geometry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 system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Control system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Aerodynamics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521175" y="120844"/>
            <a:ext cx="4116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4.	Cyclorotor Design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6976250" y="103069"/>
            <a:ext cx="21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i="1" lang="en" sz="2400">
                <a:latin typeface="Times New Roman"/>
                <a:ea typeface="Times New Roman"/>
                <a:cs typeface="Times New Roman"/>
                <a:sym typeface="Times New Roman"/>
              </a:rPr>
              <a:t>YP</a:t>
            </a:r>
            <a:r>
              <a:rPr b="1" i="1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BME-075</a:t>
            </a:r>
            <a:endParaRPr b="1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927475" y="447250"/>
            <a:ext cx="3502800" cy="5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Design parameter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628650" y="1001350"/>
            <a:ext cx="7886700" cy="368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Airfoil						NACA 0015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Rotor diameter				152.4 mm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blade span				171 mm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Chord Length				50.8 mm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Pitching axis location			25% of chord from leading edge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Actuation point				17.5 mm from Pitching axis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length of control rod		76.2 mm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Carbon Rod Spar				4 mm (diameter)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